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71" r:id="rId12"/>
    <p:sldId id="264" r:id="rId13"/>
    <p:sldId id="265" r:id="rId14"/>
    <p:sldId id="267" r:id="rId15"/>
    <p:sldId id="268" r:id="rId16"/>
    <p:sldId id="269" r:id="rId17"/>
    <p:sldId id="270" r:id="rId18"/>
    <p:sldId id="276" r:id="rId19"/>
    <p:sldId id="277" r:id="rId20"/>
    <p:sldId id="272" r:id="rId21"/>
    <p:sldId id="273" r:id="rId22"/>
    <p:sldId id="274" r:id="rId23"/>
    <p:sldId id="275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2410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941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404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47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32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34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32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71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92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3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394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47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93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773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631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877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2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670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020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920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63C71-004F-4575-A3DF-AC1A7C0F8D3C}" type="datetimeFigureOut">
              <a:rPr lang="zh-TW" altLang="en-US" smtClean="0"/>
              <a:t>2018/6/7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41600-7C78-48AD-9BA0-7D20DD0285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1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1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6.gif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63537" y="5791500"/>
            <a:ext cx="82381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latin typeface="Lucida Calligraphy" panose="03010101010101010101" pitchFamily="66" charset="0"/>
              </a:rPr>
              <a:t>Smoking is harmful to health.</a:t>
            </a:r>
            <a:endParaRPr lang="zh-TW" altLang="en-US" sz="4000" dirty="0">
              <a:latin typeface="Lucida Calligraphy" panose="03010101010101010101" pitchFamily="66" charset="0"/>
            </a:endParaRPr>
          </a:p>
        </p:txBody>
      </p:sp>
      <p:pic>
        <p:nvPicPr>
          <p:cNvPr id="1026" name="Picture 2" descr="ãplay poker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75" y="1248989"/>
            <a:ext cx="7207871" cy="426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0" y="187751"/>
            <a:ext cx="11902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Did they paint a picture last night?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ãwarning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2" y="5341954"/>
            <a:ext cx="1516045" cy="15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poker cards gif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446" y="2364505"/>
            <a:ext cx="23812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poker cards gifãçåçæå°çµæ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" y="1911142"/>
            <a:ext cx="2220865" cy="246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10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9112469" y="851338"/>
            <a:ext cx="26801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Winner: </a:t>
            </a:r>
            <a:r>
              <a:rPr lang="zh-TW" altLang="en-US" dirty="0" smtClean="0"/>
              <a:t>同個顏色連成三個一線</a:t>
            </a:r>
            <a:endParaRPr lang="en-US" altLang="zh-TW" dirty="0" smtClean="0"/>
          </a:p>
          <a:p>
            <a:endParaRPr lang="en-US" altLang="zh-TW" dirty="0"/>
          </a:p>
          <a:p>
            <a:pPr marL="342900" indent="-342900">
              <a:buAutoNum type="arabicPeriod"/>
            </a:pPr>
            <a:r>
              <a:rPr lang="en-US" altLang="zh-TW" dirty="0" smtClean="0"/>
              <a:t>Everybody takes turns to throw the dice.</a:t>
            </a:r>
          </a:p>
          <a:p>
            <a:pPr marL="342900" indent="-342900">
              <a:buAutoNum type="arabicPeriod"/>
            </a:pPr>
            <a:r>
              <a:rPr lang="en-US" altLang="zh-TW" dirty="0" smtClean="0"/>
              <a:t> Get a number, choose one picture to read.</a:t>
            </a:r>
          </a:p>
          <a:p>
            <a:pPr marL="342900" indent="-342900">
              <a:buAutoNum type="arabicPeriod"/>
            </a:pPr>
            <a:r>
              <a:rPr lang="en-US" altLang="zh-TW" dirty="0" smtClean="0"/>
              <a:t>Read right, draw one line.</a:t>
            </a:r>
          </a:p>
          <a:p>
            <a:pPr marL="342900" indent="-342900">
              <a:buAutoNum type="arabicPeriod"/>
            </a:pPr>
            <a:r>
              <a:rPr lang="en-US" altLang="zh-TW" dirty="0" smtClean="0"/>
              <a:t>The last person who finishes the blank can put your own color coin on it.</a:t>
            </a:r>
          </a:p>
          <a:p>
            <a:pPr marL="342900" indent="-342900">
              <a:buAutoNum type="arabicPeriod"/>
            </a:pPr>
            <a:r>
              <a:rPr lang="en-US" altLang="zh-TW" dirty="0" smtClean="0"/>
              <a:t>Same color three-in-row</a:t>
            </a:r>
            <a:r>
              <a:rPr lang="en-US" altLang="zh-TW" dirty="0" smtClean="0">
                <a:sym typeface="Wingdings" panose="05000000000000000000" pitchFamily="2" charset="2"/>
              </a:rPr>
              <a:t> win!!!</a:t>
            </a:r>
          </a:p>
          <a:p>
            <a:pPr marL="342900" indent="-342900">
              <a:buAutoNum type="arabicPeriod"/>
            </a:pP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10919" t="14483" r="3736" b="10344"/>
          <a:stretch/>
        </p:blipFill>
        <p:spPr>
          <a:xfrm>
            <a:off x="268015" y="141890"/>
            <a:ext cx="8734096" cy="6716110"/>
          </a:xfrm>
          <a:prstGeom prst="rect">
            <a:avLst/>
          </a:prstGeom>
        </p:spPr>
      </p:pic>
      <p:pic>
        <p:nvPicPr>
          <p:cNvPr id="4098" name="Picture 2" descr="ãdie face 1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111" y="5375653"/>
            <a:ext cx="1369668" cy="13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die face 6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788" y="5375653"/>
            <a:ext cx="1361212" cy="133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vengers Infinity War Soundtrack - Avengers Theme Suite  Alan Silvestr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1349" y="54265"/>
            <a:ext cx="134112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8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bake cooki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12" y="1792067"/>
            <a:ext cx="6655128" cy="336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37342" y="346841"/>
            <a:ext cx="11323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latin typeface="Comic Sans MS" panose="030F0702030302020204" pitchFamily="66" charset="0"/>
              </a:rPr>
              <a:t>What did you do yesterday?</a:t>
            </a:r>
            <a:endParaRPr lang="zh-TW" altLang="en-US" sz="66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19807" y="5494131"/>
            <a:ext cx="113721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 </a:t>
            </a:r>
            <a:r>
              <a:rPr lang="en-US" altLang="zh-TW" sz="66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baked</a:t>
            </a:r>
            <a:r>
              <a:rPr lang="en-US" altLang="zh-TW" sz="6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cookies yesterday. </a:t>
            </a:r>
            <a:endParaRPr lang="zh-TW" altLang="en-US" sz="6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8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24506" y="522783"/>
            <a:ext cx="11416862" cy="1325563"/>
          </a:xfrm>
        </p:spPr>
        <p:txBody>
          <a:bodyPr>
            <a:noAutofit/>
          </a:bodyPr>
          <a:lstStyle/>
          <a:p>
            <a:r>
              <a:rPr lang="en-US" altLang="zh-TW" sz="6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Did you </a:t>
            </a:r>
            <a:r>
              <a:rPr lang="en-US" altLang="zh-TW" sz="6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bake</a:t>
            </a:r>
            <a:r>
              <a:rPr lang="en-US" altLang="zh-TW" sz="6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cookies yesterday? </a:t>
            </a:r>
            <a:endParaRPr lang="zh-TW" altLang="en-US" sz="6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324506" y="453728"/>
            <a:ext cx="1425466" cy="1463672"/>
          </a:xfrm>
          <a:prstGeom prst="wedgeEllipseCallout">
            <a:avLst>
              <a:gd name="adj1" fmla="val 177139"/>
              <a:gd name="adj2" fmla="val 185292"/>
            </a:avLst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3799491" y="2837793"/>
            <a:ext cx="7583212" cy="3389585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過去式助動詞</a:t>
            </a:r>
            <a:endParaRPr lang="en-US" altLang="zh-TW" sz="48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照妖鏡</a:t>
            </a:r>
            <a:r>
              <a:rPr lang="en-US" altLang="zh-TW" sz="4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4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把動詞打回原形</a:t>
            </a:r>
            <a:endParaRPr lang="en-US" altLang="zh-TW" sz="48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ctr"/>
            <a:r>
              <a:rPr lang="en-US" altLang="zh-TW" sz="48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微軟正黑體" panose="020B0604030504040204" pitchFamily="34" charset="-120"/>
                <a:sym typeface="Wingdings" panose="05000000000000000000" pitchFamily="2" charset="2"/>
              </a:rPr>
              <a:t>baked  bake</a:t>
            </a:r>
            <a:endParaRPr lang="zh-TW" altLang="en-US" sz="4800" b="1" dirty="0">
              <a:solidFill>
                <a:srgbClr val="7030A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ãç§å¦é¡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216167"/>
            <a:ext cx="3641834" cy="36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0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</p:spPr>
        <p:txBody>
          <a:bodyPr>
            <a:noAutofit/>
          </a:bodyPr>
          <a:lstStyle/>
          <a:p>
            <a:r>
              <a:rPr lang="en-US" altLang="zh-TW" sz="4800" dirty="0" smtClean="0">
                <a:latin typeface="Comic Sans MS" panose="030F0702030302020204" pitchFamily="66" charset="0"/>
              </a:rPr>
              <a:t>Did he </a:t>
            </a:r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visit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 his friends last weekend?</a:t>
            </a:r>
            <a:endParaRPr lang="zh-TW" altLang="en-US" sz="48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ãvisit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01" y="1690688"/>
            <a:ext cx="7405997" cy="41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向下箭號 3"/>
          <p:cNvSpPr/>
          <p:nvPr/>
        </p:nvSpPr>
        <p:spPr>
          <a:xfrm>
            <a:off x="9002110" y="1450427"/>
            <a:ext cx="567559" cy="121394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99696" y="5942947"/>
            <a:ext cx="11792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es, he did. He </a:t>
            </a:r>
            <a:r>
              <a:rPr lang="en-US" altLang="zh-TW" sz="4000" dirty="0" smtClean="0"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visited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his friends last weekend.</a:t>
            </a:r>
            <a:endParaRPr lang="zh-TW" altLang="en-US" sz="4000" dirty="0">
              <a:solidFill>
                <a:srgbClr val="0000FF"/>
              </a:solidFill>
              <a:latin typeface="Comic Sans MS" panose="030F0702030302020204" pitchFamily="66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229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7169" y="213970"/>
            <a:ext cx="11049000" cy="1325563"/>
          </a:xfrm>
        </p:spPr>
        <p:txBody>
          <a:bodyPr>
            <a:noAutofit/>
          </a:bodyPr>
          <a:lstStyle/>
          <a:p>
            <a:r>
              <a:rPr lang="en-US" altLang="zh-TW" sz="4800" dirty="0" smtClean="0">
                <a:latin typeface="Comic Sans MS" panose="030F0702030302020204" pitchFamily="66" charset="0"/>
              </a:rPr>
              <a:t>Did she </a:t>
            </a:r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mop 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the floor last night?</a:t>
            </a:r>
            <a:endParaRPr lang="zh-TW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50579" y="5942947"/>
            <a:ext cx="11792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No, she didn’t. She </a:t>
            </a:r>
            <a:r>
              <a:rPr lang="en-US" altLang="zh-TW" sz="4000" dirty="0" smtClean="0"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studied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 last night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study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656" y="1690688"/>
            <a:ext cx="7053482" cy="3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0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2672" y="365125"/>
            <a:ext cx="12046169" cy="1325563"/>
          </a:xfrm>
        </p:spPr>
        <p:txBody>
          <a:bodyPr>
            <a:noAutofit/>
          </a:bodyPr>
          <a:lstStyle/>
          <a:p>
            <a:r>
              <a:rPr lang="en-US" altLang="zh-TW" sz="4800" dirty="0" smtClean="0">
                <a:latin typeface="Comic Sans MS" panose="030F0702030302020204" pitchFamily="66" charset="0"/>
              </a:rPr>
              <a:t>Did they </a:t>
            </a:r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paint 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a picture last Friday?</a:t>
            </a:r>
            <a:endParaRPr lang="zh-TW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-1" y="5825487"/>
            <a:ext cx="1237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No, they didn’t. They </a:t>
            </a:r>
            <a:r>
              <a:rPr lang="en-US" altLang="zh-TW" sz="4000" dirty="0" smtClean="0"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listened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 to music last Friday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they 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83" y="1690688"/>
            <a:ext cx="6978356" cy="392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3" y="2021111"/>
            <a:ext cx="3447147" cy="25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93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challenge tim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2" y="0"/>
            <a:ext cx="12060608" cy="26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challenge time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633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ç¸éåç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12" y="2554014"/>
            <a:ext cx="7819696" cy="430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r="31740"/>
          <a:stretch/>
        </p:blipFill>
        <p:spPr bwMode="auto">
          <a:xfrm>
            <a:off x="863983" y="625757"/>
            <a:ext cx="3941379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ãpaint a pictur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47" y="1485109"/>
            <a:ext cx="5104822" cy="37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0779367" y="2466122"/>
            <a:ext cx="64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O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5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5668" y="791396"/>
            <a:ext cx="11524593" cy="6066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1500" dirty="0" smtClean="0">
                <a:latin typeface="Comic Sans MS" panose="030F0702030302020204" pitchFamily="66" charset="0"/>
              </a:rPr>
              <a:t>Q: Did you paint a picture  yesterday?</a:t>
            </a:r>
            <a:endParaRPr lang="zh-TW" altLang="en-US" sz="11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ãstudy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47" y="220717"/>
            <a:ext cx="5819556" cy="278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47" y="3478458"/>
            <a:ext cx="5709197" cy="312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ãå¨æ°å«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9" y="851336"/>
            <a:ext cx="4761187" cy="47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272344" y="716150"/>
            <a:ext cx="64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O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1272344" y="4586714"/>
            <a:ext cx="64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FF0000"/>
                </a:solidFill>
              </a:rPr>
              <a:t>X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601311" y="15034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 card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47798" y="150349"/>
            <a:ext cx="869468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cards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play card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66" y="1929987"/>
            <a:ext cx="7157544" cy="490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圖說文字 8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1575"/>
              <a:gd name="adj2" fmla="val -10105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0" y="4745421"/>
            <a:ext cx="2758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動詞後面直接</a:t>
            </a:r>
            <a:r>
              <a:rPr lang="en-US" altLang="zh-TW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+</a:t>
            </a:r>
            <a:r>
              <a:rPr lang="en-US" altLang="zh-TW" sz="48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ed</a:t>
            </a:r>
            <a:endParaRPr lang="en-US" altLang="zh-TW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66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4950" y="930166"/>
            <a:ext cx="11524593" cy="6066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1500" dirty="0" smtClean="0">
                <a:latin typeface="Comic Sans MS" panose="030F0702030302020204" pitchFamily="66" charset="0"/>
              </a:rPr>
              <a:t>Q: Did Jay Chou cook dinner yesterday?</a:t>
            </a:r>
            <a:endParaRPr lang="zh-TW" altLang="en-US" sz="11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3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Grace Vanderwaal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54" y="409903"/>
            <a:ext cx="3499454" cy="56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ãplay cards gif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43" y="294597"/>
            <a:ext cx="4661375" cy="262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ç¸éåç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06" y="3451496"/>
            <a:ext cx="3316160" cy="305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ãbake cookies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130" y="3638301"/>
            <a:ext cx="3661526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11083158" y="4591643"/>
            <a:ext cx="64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O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528756" y="582273"/>
            <a:ext cx="64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FF0000"/>
                </a:solidFill>
              </a:rPr>
              <a:t>X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676410" y="3888011"/>
            <a:ext cx="64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FF0000"/>
                </a:solidFill>
              </a:rPr>
              <a:t>X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82867" y="441435"/>
            <a:ext cx="11524593" cy="60666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11500" dirty="0" smtClean="0">
                <a:latin typeface="Comic Sans MS" panose="030F0702030302020204" pitchFamily="66" charset="0"/>
              </a:rPr>
              <a:t>Q: Did Grace Vanderwaal listen to music last night?</a:t>
            </a:r>
            <a:endParaRPr lang="zh-TW" altLang="en-US" sz="11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3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0" name="Picture 14" descr="ãwatch TVãçåçæå°çµæ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r="14958"/>
          <a:stretch/>
        </p:blipFill>
        <p:spPr bwMode="auto">
          <a:xfrm>
            <a:off x="9631340" y="267028"/>
            <a:ext cx="2207990" cy="278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charmande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14" y="3131259"/>
            <a:ext cx="5361422" cy="41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ãmop the floor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" y="0"/>
            <a:ext cx="3547241" cy="381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488016" y="1502984"/>
            <a:ext cx="64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FF0000"/>
                </a:solidFill>
              </a:rPr>
              <a:t>X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9224" name="Picture 8" descr="ãwater the plants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74" y="212978"/>
            <a:ext cx="3133463" cy="309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3799805" y="208829"/>
            <a:ext cx="64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O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cxnSp>
        <p:nvCxnSpPr>
          <p:cNvPr id="3" name="直線接點 2"/>
          <p:cNvCxnSpPr/>
          <p:nvPr/>
        </p:nvCxnSpPr>
        <p:spPr>
          <a:xfrm>
            <a:off x="6369269" y="0"/>
            <a:ext cx="126556" cy="685799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11312734" y="-238122"/>
            <a:ext cx="64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FF0000"/>
                </a:solidFill>
              </a:rPr>
              <a:t>X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9228" name="Picture 12" descr="ç¸éåç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76" y="399843"/>
            <a:ext cx="2981373" cy="258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7094002" y="1761868"/>
            <a:ext cx="64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O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ãpikachu gifãçåçæå°çµæ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34" y="3310758"/>
            <a:ext cx="3447642" cy="354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7407" y="791396"/>
            <a:ext cx="11524593" cy="6066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1500" dirty="0" smtClean="0">
                <a:latin typeface="Comic Sans MS" panose="030F0702030302020204" pitchFamily="66" charset="0"/>
              </a:rPr>
              <a:t>Q: Did Pikachu watch TV last weekend?</a:t>
            </a:r>
            <a:endParaRPr lang="zh-TW" altLang="en-US" sz="11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/>
          <p:cNvCxnSpPr/>
          <p:nvPr/>
        </p:nvCxnSpPr>
        <p:spPr>
          <a:xfrm>
            <a:off x="5985641" y="0"/>
            <a:ext cx="84083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接點 3"/>
          <p:cNvCxnSpPr/>
          <p:nvPr/>
        </p:nvCxnSpPr>
        <p:spPr>
          <a:xfrm flipV="1">
            <a:off x="0" y="3310758"/>
            <a:ext cx="12192000" cy="11824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 descr="ãé­¯å¤«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9903"/>
            <a:ext cx="2760335" cy="276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www.xuehua.us/wp-content/uploads/2018/04/238589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4" y="3458095"/>
            <a:ext cx="2973915" cy="33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ãå·¥è¤æ°ä¸png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41" y="152399"/>
            <a:ext cx="3005959" cy="30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ãå°æºpng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0" y="3496401"/>
            <a:ext cx="2594370" cy="333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ãstudyãçåçæå°çµ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351" y="4065875"/>
            <a:ext cx="3232874" cy="21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ãbake cookiesãçåçæå°çµæ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5"/>
          <a:stretch/>
        </p:blipFill>
        <p:spPr bwMode="auto">
          <a:xfrm>
            <a:off x="9139455" y="157655"/>
            <a:ext cx="2445025" cy="30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ç¸éåç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167" y="3921015"/>
            <a:ext cx="3657600" cy="28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Picture 26" descr="ãplay cardãçåçæå°çµæ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98" y="255203"/>
            <a:ext cx="2857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2212517" y="2468196"/>
            <a:ext cx="1620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0000FF"/>
                </a:solidFill>
              </a:rPr>
              <a:t>Luffy</a:t>
            </a:r>
            <a:endParaRPr lang="zh-TW" altLang="en-US" sz="4400" dirty="0">
              <a:solidFill>
                <a:srgbClr val="0000FF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7215680" y="-118241"/>
            <a:ext cx="3830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err="1">
                <a:solidFill>
                  <a:srgbClr val="0000FF"/>
                </a:solidFill>
              </a:rPr>
              <a:t>Kudō</a:t>
            </a:r>
            <a:r>
              <a:rPr lang="en-US" altLang="zh-TW" sz="4400" dirty="0">
                <a:solidFill>
                  <a:srgbClr val="0000FF"/>
                </a:solidFill>
              </a:rPr>
              <a:t> Shin-</a:t>
            </a:r>
            <a:r>
              <a:rPr lang="en-US" altLang="zh-TW" sz="4400" dirty="0" err="1">
                <a:solidFill>
                  <a:srgbClr val="0000FF"/>
                </a:solidFill>
              </a:rPr>
              <a:t>ichi</a:t>
            </a:r>
            <a:endParaRPr lang="zh-TW" alt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9752" y="539148"/>
            <a:ext cx="11524593" cy="60666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11500" dirty="0" smtClean="0">
                <a:latin typeface="Comic Sans MS" panose="030F0702030302020204" pitchFamily="66" charset="0"/>
              </a:rPr>
              <a:t>Q: Did Luffy visit his friends yesterday morning?</a:t>
            </a:r>
            <a:endParaRPr lang="zh-TW" altLang="en-US" sz="11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25868" y="229177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bake cook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27687" y="191150"/>
            <a:ext cx="962485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bake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cookies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ãbake cooki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11" y="2207975"/>
            <a:ext cx="7723027" cy="434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43982"/>
              <a:gd name="adj2" fmla="val -10011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4650828"/>
            <a:ext cx="2758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字尾是</a:t>
            </a:r>
            <a:r>
              <a:rPr lang="en-US" altLang="zh-TW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e</a:t>
            </a:r>
            <a:r>
              <a:rPr lang="zh-TW" alt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直接</a:t>
            </a:r>
            <a:r>
              <a:rPr lang="en-US" altLang="zh-TW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+d</a:t>
            </a:r>
          </a:p>
        </p:txBody>
      </p:sp>
    </p:spTree>
    <p:extLst>
      <p:ext uri="{BB962C8B-B14F-4D97-AF65-F5344CB8AC3E}">
        <p14:creationId xmlns:p14="http://schemas.microsoft.com/office/powerpoint/2010/main" val="26043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16361" y="154339"/>
            <a:ext cx="11719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mop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floor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1794" y="311071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mop</a:t>
            </a:r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floor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mop the floo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2179965"/>
            <a:ext cx="9024006" cy="451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43056"/>
              <a:gd name="adj2" fmla="val -94509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4531174"/>
            <a:ext cx="4508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最後三個字母是子母子排列時，</a:t>
            </a:r>
          </a:p>
          <a:p>
            <a:r>
              <a:rPr lang="zh-TW" alt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  重覆字尾</a:t>
            </a:r>
            <a:r>
              <a:rPr lang="en-US" altLang="zh-TW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+</a:t>
            </a:r>
            <a:r>
              <a:rPr lang="en-US" altLang="zh-TW" sz="48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ed</a:t>
            </a:r>
            <a:endParaRPr lang="en-US" altLang="zh-TW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072491" y="252024"/>
            <a:ext cx="7267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study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843006" y="236034"/>
            <a:ext cx="515011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stud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ied</a:t>
            </a:r>
            <a:endParaRPr lang="zh-TW" altLang="en-US" sz="96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study har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82" y="1994879"/>
            <a:ext cx="8341767" cy="47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圖說文字 7"/>
          <p:cNvSpPr/>
          <p:nvPr/>
        </p:nvSpPr>
        <p:spPr>
          <a:xfrm>
            <a:off x="334706" y="2362092"/>
            <a:ext cx="1863495" cy="1686910"/>
          </a:xfrm>
          <a:prstGeom prst="wedgeRectCallout">
            <a:avLst>
              <a:gd name="adj1" fmla="val 248701"/>
              <a:gd name="adj2" fmla="val -8236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8827" y="4347611"/>
            <a:ext cx="4540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s-E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字尾是</a:t>
            </a:r>
            <a:endParaRPr lang="en-US" altLang="zh-TW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zh-TW" altLang="es-E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子音＋</a:t>
            </a:r>
            <a:r>
              <a:rPr lang="es-ES" altLang="zh-TW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y</a:t>
            </a:r>
            <a:r>
              <a:rPr lang="zh-TW" altLang="es-E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，</a:t>
            </a:r>
            <a:endParaRPr lang="en-US" altLang="zh-TW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s-ES" altLang="zh-TW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-y + ied</a:t>
            </a:r>
          </a:p>
        </p:txBody>
      </p:sp>
    </p:spTree>
    <p:extLst>
      <p:ext uri="{BB962C8B-B14F-4D97-AF65-F5344CB8AC3E}">
        <p14:creationId xmlns:p14="http://schemas.microsoft.com/office/powerpoint/2010/main" val="13795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73483" y="181141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friend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428959" y="1672326"/>
            <a:ext cx="30007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his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their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Mandy’s</a:t>
            </a: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1558" y="181141"/>
            <a:ext cx="1144140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my 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friends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ãvisit my friend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80" y="2143224"/>
            <a:ext cx="7360871" cy="441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圖說文字 7"/>
          <p:cNvSpPr/>
          <p:nvPr/>
        </p:nvSpPr>
        <p:spPr>
          <a:xfrm>
            <a:off x="161285" y="2330561"/>
            <a:ext cx="1863495" cy="1686910"/>
          </a:xfrm>
          <a:prstGeom prst="wedgeRectCallout">
            <a:avLst>
              <a:gd name="adj1" fmla="val 128566"/>
              <a:gd name="adj2" fmla="val -8049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0" y="4597231"/>
            <a:ext cx="2758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動詞後面直接</a:t>
            </a:r>
            <a:r>
              <a:rPr lang="en-US" altLang="zh-TW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+</a:t>
            </a:r>
            <a:r>
              <a:rPr lang="en-US" altLang="zh-TW" sz="48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ed</a:t>
            </a:r>
            <a:endParaRPr lang="en-US" altLang="zh-TW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4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891863" y="18985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paint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picture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30166" y="0"/>
            <a:ext cx="1030013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paint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picture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ãpaint a pictur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52" y="1854044"/>
            <a:ext cx="7843189" cy="500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252248" y="2324875"/>
            <a:ext cx="2238704" cy="1686910"/>
          </a:xfrm>
          <a:prstGeom prst="wedgeRectCallout">
            <a:avLst>
              <a:gd name="adj1" fmla="val 136796"/>
              <a:gd name="adj2" fmla="val -9264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 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4650062"/>
            <a:ext cx="2758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動詞後面直接</a:t>
            </a:r>
            <a:r>
              <a:rPr lang="en-US" altLang="zh-TW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+</a:t>
            </a:r>
            <a:r>
              <a:rPr lang="en-US" altLang="zh-TW" sz="48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ed</a:t>
            </a:r>
            <a:endParaRPr lang="en-US" altLang="zh-TW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ãvisit my friend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05" y="3684815"/>
            <a:ext cx="3984609" cy="31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ãstudy hard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" y="3903615"/>
            <a:ext cx="3695506" cy="295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ãmop the floor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45" y="-58"/>
            <a:ext cx="6101647" cy="305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ãbake cookies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35" y="19327"/>
            <a:ext cx="3882331" cy="303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ãplay cards gifãçåçæå°çµæ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48"/>
            <a:ext cx="3697454" cy="278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72847" y="-50671"/>
            <a:ext cx="293238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cards</a:t>
            </a:r>
            <a:endParaRPr lang="zh-TW" alt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101134" y="2443716"/>
            <a:ext cx="329827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bake</a:t>
            </a:r>
            <a:r>
              <a:rPr lang="en-US" altLang="zh-TW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cookies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8167203" y="2672282"/>
            <a:ext cx="400377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mop</a:t>
            </a:r>
            <a:r>
              <a:rPr lang="en-US" altLang="zh-TW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ped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the floor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822312" y="3684815"/>
            <a:ext cx="18603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stud</a:t>
            </a:r>
            <a:r>
              <a:rPr lang="en-US" altLang="zh-TW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ied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3910385" y="3590215"/>
            <a:ext cx="42178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visit</a:t>
            </a:r>
            <a:r>
              <a:rPr lang="en-US" altLang="zh-TW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ed 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friends</a:t>
            </a:r>
            <a:endParaRPr lang="en-US" altLang="zh-TW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220717" y="646329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prstClr val="white"/>
                </a:solidFill>
              </a:rPr>
              <a:t>1</a:t>
            </a:r>
            <a:endParaRPr lang="zh-TW" altLang="en-US" sz="5400" b="1" dirty="0">
              <a:solidFill>
                <a:prstClr val="white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4660790" y="0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prstClr val="white"/>
                </a:solidFill>
              </a:rPr>
              <a:t>2</a:t>
            </a:r>
            <a:endParaRPr lang="zh-TW" altLang="en-US" sz="5400" b="1" dirty="0">
              <a:solidFill>
                <a:prstClr val="white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8446593" y="0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prstClr val="white"/>
                </a:solidFill>
              </a:rPr>
              <a:t>3</a:t>
            </a:r>
            <a:endParaRPr lang="zh-TW" altLang="en-US" sz="5400" b="1" dirty="0">
              <a:solidFill>
                <a:prstClr val="white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9801" y="4114686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prstClr val="white"/>
                </a:solidFill>
              </a:rPr>
              <a:t>4</a:t>
            </a:r>
            <a:endParaRPr lang="zh-TW" altLang="en-US" sz="5400" b="1" dirty="0">
              <a:solidFill>
                <a:prstClr val="white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380554" y="4639605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prstClr val="white"/>
                </a:solidFill>
              </a:rPr>
              <a:t>5</a:t>
            </a:r>
            <a:endParaRPr lang="zh-TW" altLang="en-US" sz="5400" b="1" dirty="0">
              <a:solidFill>
                <a:prstClr val="white"/>
              </a:solidFill>
            </a:endParaRPr>
          </a:p>
        </p:txBody>
      </p:sp>
      <p:pic>
        <p:nvPicPr>
          <p:cNvPr id="31" name="Picture 2" descr="ãpaint a picture gifãçåçæå°çµæ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212" y="3812084"/>
            <a:ext cx="4042769" cy="28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橢圓 23"/>
          <p:cNvSpPr/>
          <p:nvPr/>
        </p:nvSpPr>
        <p:spPr>
          <a:xfrm>
            <a:off x="8395573" y="4603445"/>
            <a:ext cx="772511" cy="9775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prstClr val="white"/>
                </a:solidFill>
              </a:rPr>
              <a:t>6</a:t>
            </a:r>
            <a:endParaRPr lang="zh-TW" altLang="en-US" sz="5400" b="1" dirty="0">
              <a:solidFill>
                <a:prstClr val="white"/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8128212" y="6211669"/>
            <a:ext cx="400377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paint</a:t>
            </a:r>
            <a:r>
              <a:rPr lang="en-US" altLang="zh-TW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a picture</a:t>
            </a:r>
          </a:p>
        </p:txBody>
      </p:sp>
    </p:spTree>
    <p:extLst>
      <p:ext uri="{BB962C8B-B14F-4D97-AF65-F5344CB8AC3E}">
        <p14:creationId xmlns:p14="http://schemas.microsoft.com/office/powerpoint/2010/main" val="130162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3907" r="54425" b="13563"/>
          <a:stretch/>
        </p:blipFill>
        <p:spPr>
          <a:xfrm>
            <a:off x="1522562" y="0"/>
            <a:ext cx="5049578" cy="6858000"/>
          </a:xfrm>
          <a:prstGeom prst="rect">
            <a:avLst/>
          </a:prstGeom>
        </p:spPr>
      </p:pic>
      <p:pic>
        <p:nvPicPr>
          <p:cNvPr id="4098" name="Picture 2" descr="ãliste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14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339</Words>
  <Application>Microsoft Office PowerPoint</Application>
  <PresentationFormat>寬螢幕</PresentationFormat>
  <Paragraphs>83</Paragraphs>
  <Slides>26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26</vt:i4>
      </vt:variant>
    </vt:vector>
  </HeadingPairs>
  <TitlesOfParts>
    <vt:vector size="37" baseType="lpstr">
      <vt:lpstr>Arial Unicode MS</vt:lpstr>
      <vt:lpstr>微軟正黑體</vt:lpstr>
      <vt:lpstr>新細明體</vt:lpstr>
      <vt:lpstr>Arial</vt:lpstr>
      <vt:lpstr>Calibri</vt:lpstr>
      <vt:lpstr>Calibri Light</vt:lpstr>
      <vt:lpstr>Comic Sans MS</vt:lpstr>
      <vt:lpstr>Lucida Calligraphy</vt:lpstr>
      <vt:lpstr>Wingdings</vt:lpstr>
      <vt:lpstr>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Did you bake cookies yesterday? </vt:lpstr>
      <vt:lpstr>Did he visit his friends last weekend?</vt:lpstr>
      <vt:lpstr>Did she mop the floor last night?</vt:lpstr>
      <vt:lpstr>Did they paint a picture last Friday?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48</cp:revision>
  <dcterms:created xsi:type="dcterms:W3CDTF">2018-06-01T00:05:55Z</dcterms:created>
  <dcterms:modified xsi:type="dcterms:W3CDTF">2018-06-07T06:53:31Z</dcterms:modified>
</cp:coreProperties>
</file>